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Pretendard Bold"/>
      <p:bold r:id="rId23"/>
    </p:embeddedFont>
    <p:embeddedFont>
      <p:font typeface="Pretendard Medium"/>
      <p:bold r:id="rId24"/>
    </p:embeddedFont>
    <p:embeddedFont>
      <p:font typeface="Pretendard SemiBold"/>
      <p:bold r:id="rId25"/>
    </p:embeddedFont>
    <p:embeddedFont>
      <p:font typeface="Pretendard Regular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1.fntdata" Type="http://schemas.openxmlformats.org/officeDocument/2006/relationships/font"/><Relationship Id="rId24" Target="fonts/font2.fntdata" Type="http://schemas.openxmlformats.org/officeDocument/2006/relationships/font"/><Relationship Id="rId25" Target="fonts/font3.fntdata" Type="http://schemas.openxmlformats.org/officeDocument/2006/relationships/font"/><Relationship Id="rId26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.png" Type="http://schemas.openxmlformats.org/officeDocument/2006/relationships/image"/><Relationship Id="rId6" Target="../media/image2.png" Type="http://schemas.openxmlformats.org/officeDocument/2006/relationships/image"/><Relationship Id="rId7" Target="../media/image4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.png" Type="http://schemas.openxmlformats.org/officeDocument/2006/relationships/image"/><Relationship Id="rId6" Target="../media/image2.png" Type="http://schemas.openxmlformats.org/officeDocument/2006/relationships/image"/><Relationship Id="rId7" Target="../media/image4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4600" y="3987800"/>
            <a:ext cx="156718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0" b="false" i="false" u="none" strike="noStrike">
                <a:solidFill>
                  <a:srgbClr val="0063BA"/>
                </a:solidFill>
                <a:latin typeface="Pretendard Bold"/>
              </a:rPr>
              <a:t>CI/CD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5800" y="9588500"/>
            <a:ext cx="169037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4600" y="3987800"/>
            <a:ext cx="156718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0063BA"/>
                </a:solidFill>
                <a:ea typeface="Pretendard Bold"/>
              </a:rPr>
              <a:t>배포</a:t>
            </a:r>
            <a:r>
              <a:rPr lang="en-US" sz="90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false" i="false" u="none" strike="noStrike">
                <a:solidFill>
                  <a:srgbClr val="0063BA"/>
                </a:solidFill>
                <a:ea typeface="Pretendard Bold"/>
              </a:rPr>
              <a:t>전략</a:t>
            </a:r>
            <a:r>
              <a:rPr lang="en-US" sz="9000" b="false" i="false" u="none" strike="noStrike">
                <a:solidFill>
                  <a:srgbClr val="0063BA"/>
                </a:solidFill>
                <a:latin typeface="Pretendard Bold"/>
              </a:rPr>
              <a:t> 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5800" y="9588500"/>
            <a:ext cx="169037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128000" y="4241800"/>
            <a:ext cx="95250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중단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최소화로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비즈니스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연속성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보장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배포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실패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빠른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복구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메커니즘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새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기능의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안전한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출시와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검증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02000" y="4635500"/>
            <a:ext cx="4635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배포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전략의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중요성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581400" y="2794000"/>
            <a:ext cx="137668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배포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전략은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소프트웨어를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프로덕션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환경에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안전하고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효율적으로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릴리스하기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방법론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적절한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배포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전략을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선택하면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다운타임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최소화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위험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감소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경험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향상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등의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이점을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얻을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28000" y="5930900"/>
            <a:ext cx="95250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애플리케이션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특성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아키텍처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인프라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가용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리소스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팀의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기술적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역량과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운영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성숙도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02000" y="6311900"/>
            <a:ext cx="4635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배포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전략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선택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고려사항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14700" y="7340600"/>
            <a:ext cx="14300200" cy="12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8128000" y="7620000"/>
            <a:ext cx="95250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CI/CD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파이프라인에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자동화된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배포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통합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자동화와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모니터링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연계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지속적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피드백을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배포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프로세스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02000" y="8001000"/>
            <a:ext cx="4635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CI/CD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배포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전략의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연계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14700" y="9042400"/>
            <a:ext cx="14300200" cy="12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698500" y="1244600"/>
            <a:ext cx="2476500" cy="138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배포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전략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14700" y="1409700"/>
            <a:ext cx="14274800" cy="4330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314700" y="6756400"/>
            <a:ext cx="143383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롤링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배포는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애플리케이션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인스턴스를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점진적으로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교체하는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방식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버전에서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새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버전으로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서버를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하나씩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업데이트하여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시스템을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점진적으로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전환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14700" y="6096000"/>
            <a:ext cx="143383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63BA"/>
                </a:solidFill>
                <a:ea typeface="Pretendard SemiBold"/>
              </a:rPr>
              <a:t>롤링</a:t>
            </a:r>
            <a:r>
              <a:rPr lang="en-US" sz="25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0063BA"/>
                </a:solidFill>
                <a:ea typeface="Pretendard SemiBold"/>
              </a:rPr>
              <a:t>배포의</a:t>
            </a:r>
            <a:r>
              <a:rPr lang="en-US" sz="25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0063BA"/>
                </a:solidFill>
                <a:ea typeface="Pretendard SemiBold"/>
              </a:rPr>
              <a:t>개념</a:t>
            </a:r>
            <a:r>
              <a:rPr lang="en-US" sz="25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0063BA"/>
                </a:solidFill>
                <a:ea typeface="Pretendard SemiBold"/>
              </a:rPr>
              <a:t>및</a:t>
            </a:r>
            <a:r>
              <a:rPr lang="en-US" sz="25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0063BA"/>
                </a:solidFill>
                <a:ea typeface="Pretendard SemiBold"/>
              </a:rPr>
              <a:t>특징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14700" y="7899400"/>
            <a:ext cx="143383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63BA"/>
                </a:solidFill>
                <a:ea typeface="Pretendard SemiBold"/>
              </a:rPr>
              <a:t>롤링</a:t>
            </a:r>
            <a:r>
              <a:rPr lang="en-US" sz="25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0063BA"/>
                </a:solidFill>
                <a:ea typeface="Pretendard SemiBold"/>
              </a:rPr>
              <a:t>배포의</a:t>
            </a:r>
            <a:r>
              <a:rPr lang="en-US" sz="25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0063BA"/>
                </a:solidFill>
                <a:ea typeface="Pretendard SemiBold"/>
              </a:rPr>
              <a:t>장단점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14700" y="8534400"/>
            <a:ext cx="143383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장점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리소스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효율적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인프라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불필요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간단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단점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롤백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과정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복잡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배포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버전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불일치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발생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배포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길어짐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부분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장애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발생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가능성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98500" y="1244600"/>
            <a:ext cx="2476500" cy="138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롤링</a:t>
            </a:r>
          </a:p>
          <a:p>
            <a:pPr algn="l" lvl="0">
              <a:lnSpc>
                <a:spcPct val="9960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배포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방식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8500" y="1244600"/>
            <a:ext cx="2476500" cy="138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블루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/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그린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배포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방식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6261100"/>
            <a:ext cx="6908800" cy="3302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18800" y="6261100"/>
            <a:ext cx="6908800" cy="328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314700" y="1574800"/>
            <a:ext cx="6908800" cy="433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718800" y="1574800"/>
            <a:ext cx="6908800" cy="4330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492500" y="7150100"/>
            <a:ext cx="65405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동일한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프로덕션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블루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그린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유지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블루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환경에서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버전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그린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환경에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새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버전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배포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완료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트래픽을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블루에서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그린으로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번에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전환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발생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즉시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이전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환경으로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롤백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76000" y="6451600"/>
            <a:ext cx="6197600" cy="273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장점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: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즉각적인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롤백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가능으로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위험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최소화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무중단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배포로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경험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향상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새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버전의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사전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검증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단점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: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인프라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필요로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비용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증가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128000" y="4241800"/>
            <a:ext cx="95250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새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버전을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소규모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그룹에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먼저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배포하는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방식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'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카나리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'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라는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이름은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광산의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유독가스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감지용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카나리새에서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유래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프로덕션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환경에서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안전하게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02000" y="4635500"/>
            <a:ext cx="4635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카나리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배포의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개념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581400" y="2578100"/>
            <a:ext cx="138684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카나리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배포는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버전을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소수의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사용자에게만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점진적으로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노출시키는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전략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방식은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실제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환경에서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버전의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안정성을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검증하면서도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위험을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최소화할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트래픽의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일부만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버전으로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라우팅하고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문제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발생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즉시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롤백이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가능하다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28000" y="5930900"/>
            <a:ext cx="95250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트래픽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비율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조정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: 5%, 20%, 50%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단계적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증가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모니터링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오류율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응답시간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부하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관찰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자동화된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롤백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트리거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임계값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초과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롤백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설정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02000" y="6311900"/>
            <a:ext cx="4635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트래픽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분할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모니터링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14700" y="7340600"/>
            <a:ext cx="14300200" cy="12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8128000" y="7620000"/>
            <a:ext cx="95250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장점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위험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최소화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피드백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수집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장점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점진적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출시로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안정성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확보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단점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복잡성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높음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모니터링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필수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오버헤드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02000" y="8001000"/>
            <a:ext cx="4635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장단점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분석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14700" y="9042400"/>
            <a:ext cx="14300200" cy="12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698500" y="1244600"/>
            <a:ext cx="2476500" cy="138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카나리</a:t>
            </a:r>
          </a:p>
          <a:p>
            <a:pPr algn="l" lvl="0">
              <a:lnSpc>
                <a:spcPct val="9960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배포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방식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5800" y="825500"/>
            <a:ext cx="170307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배포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전략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비교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분석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48400" y="3073400"/>
            <a:ext cx="11163300" cy="876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7100" y="3073400"/>
            <a:ext cx="5397500" cy="876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31900" y="3251200"/>
            <a:ext cx="4800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63BA"/>
                </a:solidFill>
                <a:ea typeface="Pretendard SemiBold"/>
              </a:rPr>
              <a:t>안정성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29400" y="3289300"/>
            <a:ext cx="10591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카나리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&gt;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블루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그린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&gt;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롤링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위험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최소화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측면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48400" y="4368800"/>
            <a:ext cx="11163300" cy="876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7100" y="4368800"/>
            <a:ext cx="5397500" cy="8763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231900" y="4546600"/>
            <a:ext cx="4800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63BA"/>
                </a:solidFill>
                <a:ea typeface="Pretendard SemiBold"/>
              </a:rPr>
              <a:t>리소스</a:t>
            </a:r>
            <a:r>
              <a:rPr lang="en-US" sz="28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63BA"/>
                </a:solidFill>
                <a:ea typeface="Pretendard SemiBold"/>
              </a:rPr>
              <a:t>효율성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29400" y="4584700"/>
            <a:ext cx="10591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롤링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&gt;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카나리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&gt;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블루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그린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리소스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효율성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73800" y="5664200"/>
            <a:ext cx="11163300" cy="876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2500" y="5664200"/>
            <a:ext cx="5397500" cy="8763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57300" y="5829300"/>
            <a:ext cx="4800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63BA"/>
                </a:solidFill>
                <a:ea typeface="Pretendard SemiBold"/>
              </a:rPr>
              <a:t>구현</a:t>
            </a:r>
            <a:r>
              <a:rPr lang="en-US" sz="28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63BA"/>
                </a:solidFill>
                <a:ea typeface="Pretendard SemiBold"/>
              </a:rPr>
              <a:t>복잡성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54800" y="5880100"/>
            <a:ext cx="10591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롤링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&lt;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카나리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&lt;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블루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그린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난이도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73800" y="6959600"/>
            <a:ext cx="11163300" cy="876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2500" y="6959600"/>
            <a:ext cx="5397500" cy="8763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257300" y="7124700"/>
            <a:ext cx="4800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63BA"/>
                </a:solidFill>
                <a:ea typeface="Pretendard SemiBold"/>
              </a:rPr>
              <a:t>롤백</a:t>
            </a:r>
            <a:r>
              <a:rPr lang="en-US" sz="28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63BA"/>
                </a:solidFill>
                <a:ea typeface="Pretendard SemiBold"/>
              </a:rPr>
              <a:t>용이성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54800" y="7175500"/>
            <a:ext cx="10591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블루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그린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&gt;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카나리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&gt;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롤링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롤백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속도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용이성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73800" y="8255000"/>
            <a:ext cx="11163300" cy="876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2500" y="8255000"/>
            <a:ext cx="5397500" cy="8763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257300" y="8420100"/>
            <a:ext cx="4800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63BA"/>
                </a:solidFill>
                <a:ea typeface="Pretendard SemiBold"/>
              </a:rPr>
              <a:t>적합한</a:t>
            </a:r>
            <a:r>
              <a:rPr lang="en-US" sz="28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63BA"/>
                </a:solidFill>
                <a:ea typeface="Pretendard SemiBold"/>
              </a:rPr>
              <a:t>상황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54800" y="8470900"/>
            <a:ext cx="10591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상황별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최적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선택이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중요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규모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중요도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고려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14700" y="1905000"/>
            <a:ext cx="14300200" cy="702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873500" y="4102100"/>
            <a:ext cx="13195300" cy="2133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63BA"/>
                </a:solidFill>
                <a:latin typeface="Pretendard SemiBold"/>
              </a:rPr>
              <a:t>CI/CD </a:t>
            </a:r>
            <a:r>
              <a:rPr lang="ko-KR" sz="4000" b="false" i="false" u="none" strike="noStrike">
                <a:solidFill>
                  <a:srgbClr val="0063BA"/>
                </a:solidFill>
                <a:ea typeface="Pretendard SemiBold"/>
              </a:rPr>
              <a:t>도구와</a:t>
            </a:r>
            <a:r>
              <a:rPr lang="en-US" sz="4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4000" b="false" i="false" u="none" strike="noStrike">
                <a:solidFill>
                  <a:srgbClr val="0063BA"/>
                </a:solidFill>
                <a:ea typeface="Pretendard SemiBold"/>
              </a:rPr>
              <a:t>배포</a:t>
            </a:r>
            <a:r>
              <a:rPr lang="en-US" sz="4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4000" b="false" i="false" u="none" strike="noStrike">
                <a:solidFill>
                  <a:srgbClr val="0063BA"/>
                </a:solidFill>
                <a:ea typeface="Pretendard SemiBold"/>
              </a:rPr>
              <a:t>전략은</a:t>
            </a:r>
            <a:r>
              <a:rPr lang="en-US" sz="4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4000" b="false" i="false" u="none" strike="noStrike">
                <a:solidFill>
                  <a:srgbClr val="0063BA"/>
                </a:solidFill>
                <a:ea typeface="Pretendard SemiBold"/>
              </a:rPr>
              <a:t>현대</a:t>
            </a:r>
            <a:r>
              <a:rPr lang="en-US" sz="4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4000" b="false" i="false" u="none" strike="noStrike">
                <a:solidFill>
                  <a:srgbClr val="0063BA"/>
                </a:solidFill>
                <a:ea typeface="Pretendard SemiBold"/>
              </a:rPr>
              <a:t>소프트웨어</a:t>
            </a:r>
            <a:r>
              <a:rPr lang="en-US" sz="4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4000" b="false" i="false" u="none" strike="noStrike">
                <a:solidFill>
                  <a:srgbClr val="0063BA"/>
                </a:solidFill>
                <a:ea typeface="Pretendard SemiBold"/>
              </a:rPr>
              <a:t>개발의</a:t>
            </a:r>
            <a:r>
              <a:rPr lang="en-US" sz="4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4000" b="false" i="false" u="none" strike="noStrike">
                <a:solidFill>
                  <a:srgbClr val="0063BA"/>
                </a:solidFill>
                <a:ea typeface="Pretendard SemiBold"/>
              </a:rPr>
              <a:t>핵심</a:t>
            </a:r>
            <a:r>
              <a:rPr lang="en-US" sz="4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4000" b="false" i="false" u="none" strike="noStrike">
                <a:solidFill>
                  <a:srgbClr val="0063BA"/>
                </a:solidFill>
                <a:ea typeface="Pretendard SemiBold"/>
              </a:rPr>
              <a:t>요소</a:t>
            </a:r>
          </a:p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63BA"/>
                </a:solidFill>
                <a:latin typeface="Pretendard SemiBold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63BA"/>
                </a:solidFill>
                <a:latin typeface="Pretendard SemiBold"/>
              </a:rPr>
              <a:t>- </a:t>
            </a:r>
            <a:r>
              <a:rPr lang="ko-KR" sz="4000" b="false" i="false" u="none" strike="noStrike">
                <a:solidFill>
                  <a:srgbClr val="0063BA"/>
                </a:solidFill>
                <a:ea typeface="Pretendard SemiBold"/>
              </a:rPr>
              <a:t>배포</a:t>
            </a:r>
            <a:r>
              <a:rPr lang="en-US" sz="4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4000" b="false" i="false" u="none" strike="noStrike">
                <a:solidFill>
                  <a:srgbClr val="0063BA"/>
                </a:solidFill>
                <a:ea typeface="Pretendard SemiBold"/>
              </a:rPr>
              <a:t>전략은</a:t>
            </a:r>
            <a:r>
              <a:rPr lang="en-US" sz="4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4000" b="false" i="false" u="none" strike="noStrike">
                <a:solidFill>
                  <a:srgbClr val="0063BA"/>
                </a:solidFill>
                <a:ea typeface="Pretendard SemiBold"/>
              </a:rPr>
              <a:t>프로젝트</a:t>
            </a:r>
            <a:r>
              <a:rPr lang="en-US" sz="4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4000" b="false" i="false" u="none" strike="noStrike">
                <a:solidFill>
                  <a:srgbClr val="0063BA"/>
                </a:solidFill>
                <a:ea typeface="Pretendard SemiBold"/>
              </a:rPr>
              <a:t>특성에</a:t>
            </a:r>
            <a:r>
              <a:rPr lang="en-US" sz="4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4000" b="false" i="false" u="none" strike="noStrike">
                <a:solidFill>
                  <a:srgbClr val="0063BA"/>
                </a:solidFill>
                <a:ea typeface="Pretendard SemiBold"/>
              </a:rPr>
              <a:t>맞게</a:t>
            </a:r>
            <a:r>
              <a:rPr lang="en-US" sz="4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4000" b="false" i="false" u="none" strike="noStrike">
                <a:solidFill>
                  <a:srgbClr val="0063BA"/>
                </a:solidFill>
                <a:ea typeface="Pretendard SemiBold"/>
              </a:rPr>
              <a:t>선택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98500" y="1244600"/>
            <a:ext cx="24765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결론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 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4600" y="3987800"/>
            <a:ext cx="156718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0" b="false" i="false" u="none" strike="noStrike">
                <a:solidFill>
                  <a:srgbClr val="0063BA"/>
                </a:solidFill>
                <a:latin typeface="Pretendard Bold"/>
              </a:rPr>
              <a:t>QnA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5800" y="9588500"/>
            <a:ext cx="169037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85800" y="825500"/>
            <a:ext cx="170307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0200" y="3797300"/>
            <a:ext cx="4559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63BA"/>
                </a:solidFill>
                <a:latin typeface="Pretendard Bold"/>
              </a:rPr>
              <a:t>CI/CD </a:t>
            </a:r>
            <a:r>
              <a:rPr lang="ko-KR" sz="2800" b="false" i="false" u="none" strike="noStrike">
                <a:solidFill>
                  <a:srgbClr val="0063BA"/>
                </a:solidFill>
                <a:ea typeface="Pretendard Bold"/>
              </a:rPr>
              <a:t>개념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6000" y="3797300"/>
            <a:ext cx="520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AACBE9"/>
                </a:solidFill>
                <a:latin typeface="Pretendard Medium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88200" y="3797300"/>
            <a:ext cx="4559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63BA"/>
                </a:solidFill>
                <a:latin typeface="Pretendard Bold"/>
              </a:rPr>
              <a:t>CI/CD </a:t>
            </a:r>
            <a:r>
              <a:rPr lang="ko-KR" sz="2800" b="false" i="false" u="none" strike="noStrike">
                <a:solidFill>
                  <a:srgbClr val="0063BA"/>
                </a:solidFill>
                <a:ea typeface="Pretendard Bold"/>
              </a:rPr>
              <a:t>중요성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04000" y="3797300"/>
            <a:ext cx="520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AACBE9"/>
                </a:solidFill>
                <a:latin typeface="Pretendard Medium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88900" y="3797300"/>
            <a:ext cx="4559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63BA"/>
                </a:solidFill>
                <a:latin typeface="Pretendard Bold"/>
              </a:rPr>
              <a:t>Jenkins </a:t>
            </a:r>
            <a:r>
              <a:rPr lang="ko-KR" sz="2800" b="false" i="false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04700" y="3797300"/>
            <a:ext cx="520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AACBE9"/>
                </a:solidFill>
                <a:latin typeface="Pretendard Medium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00200" y="6794500"/>
            <a:ext cx="4559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63BA"/>
                </a:solidFill>
                <a:latin typeface="Pretendard Bold"/>
              </a:rPr>
              <a:t>GitHub Actions </a:t>
            </a:r>
            <a:r>
              <a:rPr lang="ko-KR" sz="2800" b="false" i="false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6000" y="6794500"/>
            <a:ext cx="520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88200" y="6794500"/>
            <a:ext cx="4559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63BA"/>
                </a:solidFill>
                <a:ea typeface="Pretendard Bold"/>
              </a:rPr>
              <a:t>배포</a:t>
            </a:r>
            <a:r>
              <a:rPr lang="en-US" sz="28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63BA"/>
                </a:solidFill>
                <a:ea typeface="Pretendard Bold"/>
              </a:rPr>
              <a:t>전략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04000" y="6794500"/>
            <a:ext cx="520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AACBE9"/>
                </a:solidFill>
                <a:latin typeface="Pretendard Medium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88900" y="6794500"/>
            <a:ext cx="4559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63BA"/>
                </a:solidFill>
                <a:ea typeface="Pretendard Bold"/>
              </a:rPr>
              <a:t>마무리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04700" y="6794500"/>
            <a:ext cx="520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AACBE9"/>
                </a:solidFill>
                <a:latin typeface="Pretendard Medium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8500" y="1244600"/>
            <a:ext cx="27305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CI/CD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개념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2209800"/>
            <a:ext cx="6908800" cy="3187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18800" y="2209800"/>
            <a:ext cx="6908800" cy="3187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657600" y="2552700"/>
            <a:ext cx="6223000" cy="558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CI(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지속적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통합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70300" y="3441700"/>
            <a:ext cx="61976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개발자가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변경사항을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병합하는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방식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자동화된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빌드와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테스트로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통합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조기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발견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품질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향상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버그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조기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식별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협업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효율성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증대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61700" y="2552700"/>
            <a:ext cx="6223000" cy="558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CD(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지속적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배포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/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전달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74400" y="3441700"/>
            <a:ext cx="61976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지속적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배포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자동으로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프로덕션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환경까지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배포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지속적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전달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프로덕션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배포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수동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승인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포함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배포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과정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자동화로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인적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오류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감소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14700" y="5854700"/>
            <a:ext cx="6908800" cy="3187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18800" y="5854700"/>
            <a:ext cx="6908800" cy="3187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657600" y="6197600"/>
            <a:ext cx="6223000" cy="558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SemiBold"/>
              </a:rPr>
              <a:t>CI/CD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SemiBold"/>
              </a:rPr>
              <a:t>파이프라인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70300" y="7086600"/>
            <a:ext cx="61976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커밋부터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배포까지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자동화된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일련의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프로세스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통합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빌드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배포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단계별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자동화된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피드백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도구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연동을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원활한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워크플로우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61700" y="6197600"/>
            <a:ext cx="6223000" cy="558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SemiBold"/>
              </a:rPr>
              <a:t>CI/CD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SemiBold"/>
              </a:rPr>
              <a:t>도입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SemiBold"/>
              </a:rPr>
              <a:t>이점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74400" y="7086600"/>
            <a:ext cx="61976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주기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단축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생산성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향상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소프트웨어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품질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안정성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개선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배포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위험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감소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롤백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용이성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협업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강화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문화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개선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128000" y="4241800"/>
            <a:ext cx="95250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배포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단계를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자동화하여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생명주기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가속화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원활한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전환으로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병목현상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제거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지속적인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피드백을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반복적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02000" y="4635500"/>
            <a:ext cx="4635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소프트웨어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생명주기에서의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역할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581400" y="2997200"/>
            <a:ext cx="13766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빠른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주기와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안정적인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배포를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통해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비즈니스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민첩성을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높이고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고객에게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지속적인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가치를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제공할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있게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한다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28000" y="5930900"/>
            <a:ext cx="95250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수동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작업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최소화로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개발자가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핵심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업무에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집중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반복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작업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자동화로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인적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오류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감소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빠른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릴리스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주기로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시장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대응력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향상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02000" y="6311900"/>
            <a:ext cx="4635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생산성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향상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14700" y="7340600"/>
            <a:ext cx="14300200" cy="12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8128000" y="7620000"/>
            <a:ext cx="95250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자동화된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테스트로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버그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조기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발견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수정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일관된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배포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프로세스로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차이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최소화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발생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신속한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롤백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메커니즘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02000" y="8001000"/>
            <a:ext cx="4635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품질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보증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Medium"/>
              </a:rPr>
              <a:t>안정성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14700" y="9042400"/>
            <a:ext cx="14300200" cy="12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698500" y="1244600"/>
            <a:ext cx="2476500" cy="138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CI/CD</a:t>
            </a:r>
          </a:p>
          <a:p>
            <a:pPr algn="l" lvl="0">
              <a:lnSpc>
                <a:spcPct val="9960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중요성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8500" y="1244600"/>
            <a:ext cx="2476500" cy="138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Jenkins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2209800"/>
            <a:ext cx="6908800" cy="3187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18800" y="2209800"/>
            <a:ext cx="6908800" cy="3187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657600" y="2552700"/>
            <a:ext cx="6223000" cy="558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기본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특징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및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아키텍처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70300" y="3441700"/>
            <a:ext cx="61976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Java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기반의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오픈소스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자동화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서버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마스터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슬레이브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아키텍처로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분산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빌드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지원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인터페이스를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직관적인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관리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61700" y="2552700"/>
            <a:ext cx="6223000" cy="558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플러그인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생태계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74400" y="3441700"/>
            <a:ext cx="61976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- 1,500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이상의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플러그인으로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확장성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빌드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도구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언어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지원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커뮤니티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플러그인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유지보수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필요에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따른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커스텀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플러그인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14700" y="5854700"/>
            <a:ext cx="6908800" cy="3187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18800" y="5854700"/>
            <a:ext cx="6908800" cy="3187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657600" y="6197600"/>
            <a:ext cx="6223000" cy="558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SemiBold"/>
              </a:rPr>
              <a:t>파이프라인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SemiBold"/>
              </a:rPr>
              <a:t>구성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SemiBold"/>
              </a:rPr>
              <a:t>방법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70300" y="7086600"/>
            <a:ext cx="61976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Jenkinsfile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코드형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파이프라인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선언적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스크립트형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파이프라인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가지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문법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지원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멀티브랜치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파이프라인으로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브랜치별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빌드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자동화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병렬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조건부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61700" y="6197600"/>
            <a:ext cx="6223000" cy="558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SemiBold"/>
              </a:rPr>
              <a:t>대규모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SemiBold"/>
              </a:rPr>
              <a:t>활용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74400" y="7086600"/>
            <a:ext cx="61976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마이크로서비스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아키텍처에서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다중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파이프라인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관리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공유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라이브러리를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재사용성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향상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복잡한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워크플로우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오케스트레이션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엔터프라이즈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환경에서의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확장성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안정성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14700" y="2209800"/>
            <a:ext cx="6299200" cy="69469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918700" y="5384800"/>
            <a:ext cx="596900" cy="596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26700" y="5384800"/>
            <a:ext cx="596900" cy="59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290300" y="2209800"/>
            <a:ext cx="6324600" cy="6946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98500" y="1244600"/>
            <a:ext cx="2476500" cy="138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Jenkins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장단점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00500" y="2832100"/>
            <a:ext cx="49530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장점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025900" y="4013200"/>
            <a:ext cx="4876800" cy="12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1963400" y="2832100"/>
            <a:ext cx="49784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단점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84000" y="4267200"/>
            <a:ext cx="5549900" cy="327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초기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설정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유지보수가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복잡하고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시간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소모적</a:t>
            </a:r>
          </a:p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웹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인터페이스가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현대적이지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않고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경험이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부족</a:t>
            </a:r>
          </a:p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높은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리소스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소비로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성능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이슈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발생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가능</a:t>
            </a:r>
          </a:p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플러그인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호환성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문제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발생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가능성</a:t>
            </a:r>
          </a:p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추가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서버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할당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필요</a:t>
            </a:r>
          </a:p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학습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곡선이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가파름</a:t>
            </a:r>
          </a:p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컨테이너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배포에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추가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구성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필요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26900" y="4013200"/>
            <a:ext cx="4876800" cy="12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3695700" y="4267200"/>
            <a:ext cx="5549900" cy="327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풍부한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플러그인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생태계로</a:t>
            </a:r>
          </a:p>
          <a:p>
            <a:pPr algn="ctr" lvl="0">
              <a:lnSpc>
                <a:spcPct val="116199"/>
              </a:lnSpc>
            </a:pP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거의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모든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도구와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통합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가능</a:t>
            </a:r>
          </a:p>
          <a:p>
            <a:pPr algn="ctr" lvl="0">
              <a:lnSpc>
                <a:spcPct val="116199"/>
              </a:lnSpc>
            </a:pP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높은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수준의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커스터마이징과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유연성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제공</a:t>
            </a:r>
          </a:p>
          <a:p>
            <a:pPr algn="ctr" lvl="0">
              <a:lnSpc>
                <a:spcPct val="116199"/>
              </a:lnSpc>
            </a:pP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성숙한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커뮤니티와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광범위한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문서화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지원</a:t>
            </a:r>
          </a:p>
          <a:p>
            <a:pPr algn="ctr" lvl="0">
              <a:lnSpc>
                <a:spcPct val="116199"/>
              </a:lnSpc>
            </a:pP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복잡한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빌드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배포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시나리오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처리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가능</a:t>
            </a:r>
          </a:p>
          <a:p>
            <a:pPr algn="ctr" lvl="0">
              <a:lnSpc>
                <a:spcPct val="116199"/>
              </a:lnSpc>
            </a:pP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분산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빌드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환경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구성으로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확장성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확보</a:t>
            </a:r>
          </a:p>
          <a:p>
            <a:pPr algn="ctr" lvl="0">
              <a:lnSpc>
                <a:spcPct val="116199"/>
              </a:lnSpc>
            </a:pP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인증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권한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관리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기능</a:t>
            </a:r>
          </a:p>
          <a:p>
            <a:pPr algn="ctr" lvl="0">
              <a:lnSpc>
                <a:spcPct val="116199"/>
              </a:lnSpc>
            </a:pP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무료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오픈소스로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라이센스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비용</a:t>
            </a:r>
            <a:r>
              <a:rPr lang="en-US" sz="2300" b="false" i="false" u="none" strike="noStrike" spc="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300">
                <a:solidFill>
                  <a:srgbClr val="000000"/>
                </a:solidFill>
                <a:ea typeface="Pretendard Medium"/>
              </a:rPr>
              <a:t>없음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8500" y="1244600"/>
            <a:ext cx="2476500" cy="200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GitHub Actions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6261100"/>
            <a:ext cx="6908800" cy="3187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18800" y="6261100"/>
            <a:ext cx="6908800" cy="3187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14700" y="1574800"/>
            <a:ext cx="6908800" cy="433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18800" y="1574800"/>
            <a:ext cx="6908800" cy="4330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657600" y="6604000"/>
            <a:ext cx="6223000" cy="558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SemiBold"/>
              </a:rPr>
              <a:t>기본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SemiBold"/>
              </a:rPr>
              <a:t>개념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SemiBold"/>
              </a:rPr>
              <a:t>워크플로우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70300" y="7493000"/>
            <a:ext cx="6197600" cy="195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GitHub Actions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GitHub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저장소에서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CI/CD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워크플로우를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자동화하는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도구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YAML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파일로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정의되며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이벤트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트리거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방식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워크플로우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작업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단계로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구성된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계층적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구조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이벤트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(push, PR,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반응하여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실행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61700" y="6604000"/>
            <a:ext cx="6223000" cy="558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SemiBold"/>
              </a:rPr>
              <a:t>GitHub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SemiBold"/>
              </a:rPr>
              <a:t>통합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SemiBold"/>
              </a:rPr>
              <a:t>마켓플레이스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74400" y="7493000"/>
            <a:ext cx="61976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GitHub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저장소와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원활하게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통합되어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별도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불필요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액션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마켓플레이스를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사전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구성된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작업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커뮤니티에서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제공하는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액션으로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빠른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저장소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시크릿을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안전한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인증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관리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14700" y="2209800"/>
            <a:ext cx="6299200" cy="69469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918700" y="5384800"/>
            <a:ext cx="596900" cy="596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26700" y="5384800"/>
            <a:ext cx="596900" cy="59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290300" y="2209800"/>
            <a:ext cx="6324600" cy="6946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98500" y="1244600"/>
            <a:ext cx="2476500" cy="200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GitHub Actions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장단점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00500" y="2832100"/>
            <a:ext cx="49530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SemiBold"/>
              </a:rPr>
              <a:t>장점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025900" y="4013200"/>
            <a:ext cx="4876800" cy="12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1963400" y="2832100"/>
            <a:ext cx="49784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단점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84000" y="4267200"/>
            <a:ext cx="5626100" cy="287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워크플로우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구현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YAML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파일의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복잡성</a:t>
            </a:r>
          </a:p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대규모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CI/CD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파이프라인에서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유연성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제한적</a:t>
            </a:r>
          </a:p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실행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시간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제한으로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장시간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작업에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부적합</a:t>
            </a:r>
          </a:p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고급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커스터마이징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옵션이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제한적</a:t>
            </a:r>
          </a:p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자체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호스팅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러너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설정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관리가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복잡</a:t>
            </a:r>
          </a:p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외부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시스템과의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통합이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Jenkins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보다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제한적</a:t>
            </a:r>
          </a:p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기업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환경에서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거버넌스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규정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준수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부족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26900" y="4013200"/>
            <a:ext cx="4876800" cy="12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3695700" y="4267200"/>
            <a:ext cx="5549900" cy="287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- 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별도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인프라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구축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불필요</a:t>
            </a:r>
          </a:p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간편한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YAML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설정으로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빠른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시작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가능</a:t>
            </a:r>
          </a:p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무료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티어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제공으로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소규모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프로젝트에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경제적</a:t>
            </a:r>
          </a:p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마켓플레이스를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통한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액션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즉시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활용</a:t>
            </a:r>
          </a:p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직관적인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UI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실행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상태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모니터링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용이</a:t>
            </a:r>
          </a:p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자동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트리거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이벤트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실행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지원</a:t>
            </a:r>
          </a:p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멀티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플랫폼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(Linux, Windows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등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Medium"/>
              </a:rPr>
              <a:t>)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Medium"/>
              </a:rPr>
              <a:t>지원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5800" y="825500"/>
            <a:ext cx="170307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Jenkins vs GitHub Actions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비교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33400" y="2311400"/>
            <a:ext cx="4051300" cy="787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08000" y="3467100"/>
            <a:ext cx="4114800" cy="273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Jenkins: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대규모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빌드와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복잡한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파이프라인에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최적화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분산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빌드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지원으로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확장성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워크로드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GitHub Actions: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중소규모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프로젝트에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적합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시간과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리소스에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제한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존재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3400" y="3098800"/>
            <a:ext cx="4064000" cy="12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73100" y="2476500"/>
            <a:ext cx="3784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성능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확장성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09100" y="2311400"/>
            <a:ext cx="4051300" cy="787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283700" y="3467100"/>
            <a:ext cx="4114800" cy="273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Jenkins: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거의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무제한적인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커스터마이징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풍부한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플러그인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생태계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(1500+)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복잡한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GitHub Actions: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제한된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커스터마이징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YAML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구성의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한계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존재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09100" y="3098800"/>
            <a:ext cx="4064000" cy="12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9448800" y="2476500"/>
            <a:ext cx="3784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커스터마이징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690600" y="2311400"/>
            <a:ext cx="4051300" cy="787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665200" y="3467100"/>
            <a:ext cx="4114800" cy="273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Jenkins: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필요로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초기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비용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발생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유지보수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인력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필요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GitHub Actions: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소규모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무료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대규모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비용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증가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인프라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부담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없음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690600" y="3098800"/>
            <a:ext cx="4064000" cy="12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830300" y="2476500"/>
            <a:ext cx="3784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비용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리소스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27600" y="2311400"/>
            <a:ext cx="4051300" cy="787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4902200" y="3467100"/>
            <a:ext cx="4114800" cy="273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GitHub Actions: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직관적인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UI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간편한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설정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빠른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곡선으로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초보자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친화적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Jenkins: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초기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설정과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학습이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복잡함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대시보드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사용이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직관적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인터페이스가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다소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구식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27600" y="3098800"/>
            <a:ext cx="4051300" cy="127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5067300" y="2476500"/>
            <a:ext cx="3784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사용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편의성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27600" y="2311400"/>
            <a:ext cx="4064000" cy="12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3400" y="2311400"/>
            <a:ext cx="4064000" cy="12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09100" y="2311400"/>
            <a:ext cx="4064000" cy="12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690600" y="2311400"/>
            <a:ext cx="4064000" cy="12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27600" y="6159500"/>
            <a:ext cx="4064000" cy="12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3400" y="6146800"/>
            <a:ext cx="4064000" cy="12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09100" y="6134100"/>
            <a:ext cx="4051300" cy="12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690600" y="6159500"/>
            <a:ext cx="4064000" cy="12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98500" y="6642100"/>
            <a:ext cx="16878300" cy="26924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104900" y="7175500"/>
            <a:ext cx="16078200" cy="162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Jenkins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는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복잡하고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대규모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환경에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적합하며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무제한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커스터마이징이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가능한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반면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, </a:t>
            </a:r>
          </a:p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GitHub Actions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는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설정이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간편하고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 GitHub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와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통합이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원활하여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소규모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프로젝트에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이상적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. </a:t>
            </a:r>
          </a:p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프로젝트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규모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,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복잡성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,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팀의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기술적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역량에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따라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적절한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도구를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선택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